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8" r:id="rId5"/>
    <p:sldId id="259" r:id="rId6"/>
    <p:sldId id="303" r:id="rId7"/>
    <p:sldId id="312" r:id="rId8"/>
    <p:sldId id="265" r:id="rId9"/>
    <p:sldId id="309" r:id="rId10"/>
    <p:sldId id="274" r:id="rId11"/>
    <p:sldId id="285" r:id="rId12"/>
    <p:sldId id="305" r:id="rId13"/>
    <p:sldId id="300" r:id="rId14"/>
    <p:sldId id="310" r:id="rId15"/>
    <p:sldId id="311" r:id="rId16"/>
    <p:sldId id="313" r:id="rId17"/>
    <p:sldId id="294" r:id="rId18"/>
    <p:sldId id="297" r:id="rId19"/>
    <p:sldId id="314" r:id="rId20"/>
    <p:sldId id="287" r:id="rId21"/>
    <p:sldId id="30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AC2"/>
    <a:srgbClr val="99AB83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5" autoAdjust="0"/>
    <p:restoredTop sz="96521"/>
  </p:normalViewPr>
  <p:slideViewPr>
    <p:cSldViewPr snapToGrid="0">
      <p:cViewPr>
        <p:scale>
          <a:sx n="131" d="100"/>
          <a:sy n="131" d="100"/>
        </p:scale>
        <p:origin x="90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SG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5CC7-1C21-EF49-1D7C-682BC6FB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F3D5EF-5E0A-58D3-9583-C4F991700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C9A98-E04D-A53C-24B6-1B29A587A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40119-990B-FC77-7756-8B05C8B04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75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BA5C5-F70D-4281-FA10-75B55F015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DE5F04-F302-5C88-0759-9A7DF9C46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943FA4-EE08-6C27-7F67-48F5CE8F0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230FF-4E0E-FA13-944F-ED569DBC5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06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550E-E39E-3B0E-A4CD-79B657A7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EEBC1-02D2-6A86-C917-A75015103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D573FF-FE2E-03E2-C1A0-9D1D993B0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C3128-7100-5DC0-A5EF-C2133AF6A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92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2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81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7FDA1-CF64-D275-25EE-2E10D97A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D262D5-4B1E-703C-9681-E9AEA7445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272574-87D4-7B16-0932-B12DE8E1B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1BEED-C5AF-AA49-D50E-B337A8835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SG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EC0E-419C-EB06-F11C-212D593F7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47CD8-71FD-F766-80CE-A7D0931896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CA271-D508-7E4A-FC14-DF758077DCB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SG" altLang="en-US" dirty="0"/>
          </a:p>
        </p:txBody>
      </p:sp>
    </p:spTree>
    <p:extLst>
      <p:ext uri="{BB962C8B-B14F-4D97-AF65-F5344CB8AC3E}">
        <p14:creationId xmlns:p14="http://schemas.microsoft.com/office/powerpoint/2010/main" val="3458389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SG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EA82-876D-3107-F412-7478B39E3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7D895-6E76-38D6-B825-39AF5FD37B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1558B-5A4D-F90D-AE94-C14668DD8E1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SG" altLang="en-US" dirty="0"/>
          </a:p>
        </p:txBody>
      </p:sp>
    </p:spTree>
    <p:extLst>
      <p:ext uri="{BB962C8B-B14F-4D97-AF65-F5344CB8AC3E}">
        <p14:creationId xmlns:p14="http://schemas.microsoft.com/office/powerpoint/2010/main" val="429058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071F2-2269-DD87-2EBD-1EE0A64CD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36553D-67CA-357C-891F-C8394C317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965AB-5309-1A2B-025D-382F221646A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SG" altLang="en-US" dirty="0"/>
          </a:p>
        </p:txBody>
      </p:sp>
    </p:spTree>
    <p:extLst>
      <p:ext uri="{BB962C8B-B14F-4D97-AF65-F5344CB8AC3E}">
        <p14:creationId xmlns:p14="http://schemas.microsoft.com/office/powerpoint/2010/main" val="3304788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SG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SG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SG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80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5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44892" y="699207"/>
            <a:ext cx="7870457" cy="793748"/>
          </a:xfrm>
          <a:prstGeom prst="rect">
            <a:avLst/>
          </a:prstGeom>
        </p:spPr>
        <p:txBody>
          <a:bodyPr anchor="b"/>
          <a:lstStyle>
            <a:lvl1pPr algn="ctr">
              <a:defRPr sz="4500" b="1">
                <a:solidFill>
                  <a:schemeClr val="tx1"/>
                </a:solidFill>
                <a:latin typeface="NEWCOMPUTERMODERN10-BOOK" pitchFamily="2" charset="77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Problem</a:t>
            </a:r>
            <a:endParaRPr lang="en-SG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4891" y="1787200"/>
            <a:ext cx="7870457" cy="7360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i="0">
                <a:solidFill>
                  <a:schemeClr val="tx1"/>
                </a:solidFill>
                <a:latin typeface="NEWCOMPUTERMODERN10-BOOK" pitchFamily="2" charset="77"/>
                <a:cs typeface="Segoe UI Semilight" panose="020B04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Name </a:t>
            </a:r>
            <a:r>
              <a:rPr lang="ar-AE" dirty="0"/>
              <a:t>۰</a:t>
            </a:r>
            <a:r>
              <a:rPr lang="en-US" dirty="0"/>
              <a:t> Student ID 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44893" y="2817536"/>
            <a:ext cx="787045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81435"/>
            <a:ext cx="7886700" cy="132556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solidFill>
              <a:schemeClr val="dk1"/>
            </a:solidFill>
          </a:ln>
        </p:spPr>
        <p:txBody>
          <a:bodyPr anchor="ctr"/>
          <a:lstStyle>
            <a:lvl1pPr>
              <a:defRPr>
                <a:latin typeface="NEWCOMPUTERMODERN10-BOOK" pitchFamily="2" charset="77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61769"/>
            <a:ext cx="7886700" cy="132556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solidFill>
              <a:schemeClr val="dk1"/>
            </a:solidFill>
          </a:ln>
        </p:spPr>
        <p:txBody>
          <a:bodyPr anchor="ctr"/>
          <a:lstStyle>
            <a:lvl1pPr>
              <a:defRPr lang="en-SG">
                <a:latin typeface="NEWCOMPUTERMODERN10-BOOK" pitchFamily="2" charset="77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SG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551656" y="6275595"/>
            <a:ext cx="8040689" cy="353497"/>
            <a:chOff x="492948" y="6262394"/>
            <a:chExt cx="8040689" cy="353497"/>
          </a:xfrm>
        </p:grpSpPr>
        <p:sp>
          <p:nvSpPr>
            <p:cNvPr id="4" name="TextBox 3"/>
            <p:cNvSpPr txBox="1"/>
            <p:nvPr/>
          </p:nvSpPr>
          <p:spPr>
            <a:xfrm>
              <a:off x="1072489" y="6262394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solidFill>
                    <a:srgbClr val="FF0000"/>
                  </a:solidFill>
                  <a:latin typeface="NewComputerModern10" pitchFamily="2" charset="77"/>
                </a:rPr>
                <a:t>Theory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492948" y="6615891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537178" y="6615891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941200" y="6262394"/>
              <a:ext cx="1099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latin typeface="NewComputerModern10" pitchFamily="2" charset="77"/>
                </a:rPr>
                <a:t>Experiment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581408" y="6615891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156954" y="6262394"/>
              <a:ext cx="756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latin typeface="NewComputerModern10" pitchFamily="2" charset="77"/>
                </a:rPr>
                <a:t>Results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625637" y="6615891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58511" y="6262394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latin typeface="NewComputerModern10" pitchFamily="2" charset="77"/>
                </a:rPr>
                <a:t>Conclusion</a:t>
              </a:r>
            </a:p>
          </p:txBody>
        </p:sp>
      </p:grp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_s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61770"/>
            <a:ext cx="7886700" cy="132556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solidFill>
              <a:schemeClr val="dk1"/>
            </a:solidFill>
          </a:ln>
        </p:spPr>
        <p:txBody>
          <a:bodyPr anchor="ctr"/>
          <a:lstStyle>
            <a:lvl1pPr>
              <a:defRPr lang="en-SG">
                <a:latin typeface="NEWCOMPUTERMODERN10-BOOK" pitchFamily="2" charset="77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SG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551656" y="6275595"/>
            <a:ext cx="8040689" cy="353497"/>
            <a:chOff x="492948" y="6262394"/>
            <a:chExt cx="8040689" cy="353497"/>
          </a:xfrm>
        </p:grpSpPr>
        <p:sp>
          <p:nvSpPr>
            <p:cNvPr id="4" name="TextBox 3"/>
            <p:cNvSpPr txBox="1"/>
            <p:nvPr/>
          </p:nvSpPr>
          <p:spPr>
            <a:xfrm>
              <a:off x="1072489" y="6262394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solidFill>
                    <a:schemeClr val="bg1">
                      <a:lumMod val="65000"/>
                    </a:schemeClr>
                  </a:solidFill>
                  <a:latin typeface="NewComputerModern10" pitchFamily="2" charset="77"/>
                </a:rPr>
                <a:t>Theory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492948" y="6615891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537178" y="6615891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941200" y="6262394"/>
              <a:ext cx="1099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solidFill>
                    <a:srgbClr val="FF0000"/>
                  </a:solidFill>
                  <a:latin typeface="NewComputerModern10" pitchFamily="2" charset="77"/>
                </a:rPr>
                <a:t>Experiment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581408" y="6615891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156950" y="6262394"/>
              <a:ext cx="756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latin typeface="NewComputerModern10" pitchFamily="2" charset="77"/>
                  <a:sym typeface="+mn-ea"/>
                </a:rPr>
                <a:t>Results</a:t>
              </a:r>
              <a:endParaRPr lang="en-SG" sz="1400" b="0" i="0" dirty="0">
                <a:latin typeface="NewComputerModern10" pitchFamily="2" charset="77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625637" y="6615891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58506" y="6262394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latin typeface="NewComputerModern10" pitchFamily="2" charset="77"/>
                  <a:sym typeface="+mn-ea"/>
                </a:rPr>
                <a:t>Conclusion</a:t>
              </a:r>
              <a:endParaRPr lang="en-SG" sz="1400" b="0" i="0" dirty="0">
                <a:latin typeface="NewComputerModern10" pitchFamily="2" charset="77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1939"/>
            <a:ext cx="7886700" cy="132556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solidFill>
              <a:schemeClr val="dk1"/>
            </a:solidFill>
          </a:ln>
        </p:spPr>
        <p:txBody>
          <a:bodyPr anchor="ctr"/>
          <a:lstStyle>
            <a:lvl1pPr>
              <a:defRPr lang="en-SG">
                <a:latin typeface="NEWCOMPUTERMODERN10-BOOK" pitchFamily="2" charset="77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SG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551656" y="6275595"/>
            <a:ext cx="8040689" cy="523220"/>
            <a:chOff x="492948" y="6262394"/>
            <a:chExt cx="8040689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1072489" y="6262394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solidFill>
                    <a:schemeClr val="bg1">
                      <a:lumMod val="65000"/>
                    </a:schemeClr>
                  </a:solidFill>
                  <a:latin typeface="NewComputerModern10" pitchFamily="2" charset="77"/>
                </a:rPr>
                <a:t>Theory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492948" y="6615891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537178" y="6615891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941200" y="6262394"/>
              <a:ext cx="1099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solidFill>
                    <a:schemeClr val="bg1">
                      <a:lumMod val="65000"/>
                    </a:schemeClr>
                  </a:solidFill>
                  <a:latin typeface="NewComputerModern10" pitchFamily="2" charset="77"/>
                </a:rPr>
                <a:t>Experiment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581408" y="6615891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156950" y="6262394"/>
              <a:ext cx="756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solidFill>
                    <a:srgbClr val="FF0000"/>
                  </a:solidFill>
                  <a:latin typeface="NewComputerModern10" pitchFamily="2" charset="77"/>
                </a:rPr>
                <a:t>Results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625637" y="6615891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58507" y="6262394"/>
              <a:ext cx="10422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latin typeface="NewComputerModern10" pitchFamily="2" charset="77"/>
                  <a:sym typeface="+mn-ea"/>
                </a:rPr>
                <a:t>Conclusion</a:t>
              </a:r>
              <a:endParaRPr lang="en-SG" sz="1400" b="0" i="0" dirty="0">
                <a:latin typeface="NewComputerModern10" pitchFamily="2" charset="77"/>
              </a:endParaRPr>
            </a:p>
            <a:p>
              <a:pPr algn="ctr"/>
              <a:endParaRPr lang="en-SG" sz="1400" b="0" i="0" dirty="0">
                <a:latin typeface="NewComputerModern10" pitchFamily="2" charset="77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1939"/>
            <a:ext cx="7886700" cy="132556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solidFill>
              <a:schemeClr val="dk1"/>
            </a:solidFill>
          </a:ln>
        </p:spPr>
        <p:txBody>
          <a:bodyPr anchor="ctr"/>
          <a:lstStyle>
            <a:lvl1pPr>
              <a:defRPr lang="en-SG">
                <a:latin typeface="NEWCOMPUTERMODERN10-BOOK" pitchFamily="2" charset="77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SG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551656" y="6275595"/>
            <a:ext cx="8040689" cy="353497"/>
            <a:chOff x="492948" y="6262394"/>
            <a:chExt cx="8040689" cy="353497"/>
          </a:xfrm>
        </p:grpSpPr>
        <p:sp>
          <p:nvSpPr>
            <p:cNvPr id="4" name="TextBox 3"/>
            <p:cNvSpPr txBox="1"/>
            <p:nvPr/>
          </p:nvSpPr>
          <p:spPr>
            <a:xfrm>
              <a:off x="1072489" y="6262394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solidFill>
                    <a:schemeClr val="bg1">
                      <a:lumMod val="65000"/>
                    </a:schemeClr>
                  </a:solidFill>
                  <a:latin typeface="NewComputerModern10" pitchFamily="2" charset="77"/>
                </a:rPr>
                <a:t>Theory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492948" y="6615891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537178" y="6615891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941200" y="6262394"/>
              <a:ext cx="1099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solidFill>
                    <a:schemeClr val="bg1">
                      <a:lumMod val="65000"/>
                    </a:schemeClr>
                  </a:solidFill>
                  <a:latin typeface="NewComputerModern10" pitchFamily="2" charset="77"/>
                </a:rPr>
                <a:t>Experiment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581408" y="6615891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156952" y="6262394"/>
              <a:ext cx="756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solidFill>
                    <a:schemeClr val="bg1">
                      <a:lumMod val="65000"/>
                    </a:schemeClr>
                  </a:solidFill>
                  <a:latin typeface="NewComputerModern10" pitchFamily="2" charset="77"/>
                </a:rPr>
                <a:t>Results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625637" y="6615891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58508" y="6262394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0" i="0" dirty="0">
                  <a:solidFill>
                    <a:srgbClr val="FF0000"/>
                  </a:solidFill>
                  <a:latin typeface="NewComputerModern10" pitchFamily="2" charset="77"/>
                </a:rPr>
                <a:t>Conclusion</a:t>
              </a:r>
            </a:p>
          </p:txBody>
        </p:sp>
      </p:grp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7772400" cy="965201"/>
          </a:xfrm>
          <a:solidFill>
            <a:srgbClr val="002060">
              <a:alpha val="40000"/>
            </a:srgbClr>
          </a:solidFill>
        </p:spPr>
        <p:txBody>
          <a:bodyPr anchor="ctr"/>
          <a:lstStyle>
            <a:lvl1pPr>
              <a:defRPr lang="en-US" dirty="0">
                <a:latin typeface="NEWCOMPUTERMODERN10-BOOK" pitchFamily="2" charset="77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b="0" i="0">
                <a:latin typeface="NEWCOMPUTERMODERN10-BOOK" pitchFamily="2" charset="77"/>
              </a:defRPr>
            </a:lvl1pPr>
            <a:lvl2pPr>
              <a:defRPr b="0" i="0">
                <a:latin typeface="NEWCOMPUTERMODERN10-BOOK" pitchFamily="2" charset="77"/>
              </a:defRPr>
            </a:lvl2pPr>
            <a:lvl3pPr>
              <a:defRPr b="0" i="0">
                <a:latin typeface="NEWCOMPUTERMODERN10-BOOK" pitchFamily="2" charset="77"/>
              </a:defRPr>
            </a:lvl3pPr>
            <a:lvl4pPr>
              <a:defRPr b="0" i="0">
                <a:latin typeface="NEWCOMPUTERMODERN10-BOOK" pitchFamily="2" charset="77"/>
              </a:defRPr>
            </a:lvl4pPr>
            <a:lvl5pPr>
              <a:defRPr b="0" i="0">
                <a:latin typeface="NEWCOMPUTERMODERN10-BOOK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NEWCOMPUTERMODERN10-BOOK" pitchFamily="2" charset="77"/>
              </a:defRPr>
            </a:lvl1pPr>
          </a:lstStyle>
          <a:p>
            <a:fld id="{FDE934FF-F4E1-47C5-9CA5-30A81DDE2BE4}" type="datetimeFigureOut">
              <a:rPr lang="en-US" smtClean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NEWCOMPUTERMODERN10-BOO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NEWCOMPUTERMODERN10-BOOK" pitchFamily="2" charset="77"/>
              </a:defRPr>
            </a:lvl1pPr>
          </a:lstStyle>
          <a:p>
            <a:fld id="{B3561BA9-CDCF-4958-B8AB-66F3BF063E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C870A0-F40F-69E3-A23D-8435D0AABAB7}"/>
              </a:ext>
            </a:extLst>
          </p:cNvPr>
          <p:cNvSpPr/>
          <p:nvPr userDrawn="1"/>
        </p:nvSpPr>
        <p:spPr>
          <a:xfrm>
            <a:off x="0" y="0"/>
            <a:ext cx="9144000" cy="3860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8691836" y="20955"/>
            <a:ext cx="452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318AEB-71DC-461A-AE9F-15B6505DFA7F}" type="slidenum">
              <a:rPr lang="en-SG" sz="1200" smtClean="0">
                <a:solidFill>
                  <a:schemeClr val="bg1"/>
                </a:solidFill>
                <a:latin typeface="NEWCOMPUTERMODERN10-BOOK" pitchFamily="2" charset="77"/>
              </a:rPr>
              <a:t>‹#›</a:t>
            </a:fld>
            <a:endParaRPr lang="en-SG" sz="1200" dirty="0">
              <a:solidFill>
                <a:schemeClr val="bg1"/>
              </a:solidFill>
              <a:latin typeface="NEWCOMPUTERMODERN10-BOOK" pitchFamily="2" charset="77"/>
            </a:endParaRPr>
          </a:p>
        </p:txBody>
      </p:sp>
      <p:sp>
        <p:nvSpPr>
          <p:cNvPr id="9" name="Footer Placeholder 4"/>
          <p:cNvSpPr txBox="1"/>
          <p:nvPr userDrawn="1"/>
        </p:nvSpPr>
        <p:spPr>
          <a:xfrm>
            <a:off x="0" y="10477"/>
            <a:ext cx="75184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NEWCOMPUTERMODERN10-BOOK" pitchFamily="2" charset="77"/>
              </a:rPr>
              <a:t> </a:t>
            </a:r>
            <a:r>
              <a:rPr lang="en-SG" altLang="en-US" sz="1200" dirty="0">
                <a:solidFill>
                  <a:schemeClr val="bg1"/>
                </a:solidFill>
                <a:latin typeface="NEWCOMPUTERMODERN10-BOOK" pitchFamily="2" charset="77"/>
              </a:rPr>
              <a:t>PC2193</a:t>
            </a:r>
            <a:endParaRPr lang="en-US" sz="1200" dirty="0">
              <a:solidFill>
                <a:schemeClr val="bg1"/>
              </a:solidFill>
              <a:latin typeface="NEWCOMPUTERMODERN10-BOOK" pitchFamily="2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9232" y="402592"/>
            <a:ext cx="5865532" cy="1225548"/>
          </a:xfrm>
        </p:spPr>
        <p:txBody>
          <a:bodyPr lIns="91440" tIns="45720" rIns="91440" bIns="45720" anchor="b"/>
          <a:lstStyle/>
          <a:p>
            <a:pPr algn="ctr"/>
            <a:r>
              <a:rPr lang="en-US" b="1" dirty="0">
                <a:latin typeface="NewComputerModern10" pitchFamily="2" charset="77"/>
                <a:cs typeface="Segoe UI Light" panose="020B0502040204020203"/>
              </a:rPr>
              <a:t> </a:t>
            </a:r>
            <a:r>
              <a:rPr lang="en-SG" altLang="en-US" sz="3600" b="1" dirty="0">
                <a:latin typeface="NewComputerModern10" pitchFamily="2" charset="77"/>
                <a:cs typeface="Segoe UI Light" panose="020B0502040204020203"/>
              </a:rPr>
              <a:t>Magnetic Moment in Magnetic Field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8950" y="1746919"/>
            <a:ext cx="7626096" cy="911221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SG" dirty="0">
                <a:latin typeface="NewComputerModern10" pitchFamily="2" charset="77"/>
              </a:rPr>
              <a:t>Parth Bhargava · A0310667E</a:t>
            </a:r>
          </a:p>
          <a:p>
            <a:pPr algn="ctr"/>
            <a:r>
              <a:rPr lang="en-SG" dirty="0">
                <a:latin typeface="NewComputerModern10" pitchFamily="2" charset="77"/>
              </a:rPr>
              <a:t>Lab Partner : Goh Cheng Yang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4D4D60-8710-24B8-6D70-B4D528A70B83}"/>
              </a:ext>
            </a:extLst>
          </p:cNvPr>
          <p:cNvSpPr txBox="1"/>
          <p:nvPr/>
        </p:nvSpPr>
        <p:spPr>
          <a:xfrm>
            <a:off x="4571996" y="3429001"/>
            <a:ext cx="4404716" cy="2511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latin typeface="NewComputerModern10" pitchFamily="2" charset="77"/>
              </a:rPr>
              <a:t>This experiment verifies </a:t>
            </a:r>
          </a:p>
          <a:p>
            <a:pPr algn="ctr"/>
            <a:endParaRPr lang="en-US" sz="1800" dirty="0">
              <a:latin typeface="NewComputerModern10" pitchFamily="2" charset="77"/>
            </a:endParaRPr>
          </a:p>
          <a:p>
            <a:pPr algn="ctr"/>
            <a:r>
              <a:rPr lang="en-US" sz="1800" dirty="0">
                <a:latin typeface="NewComputerModern10" pitchFamily="2" charset="77"/>
              </a:rPr>
              <a:t>by measuring torque as a function of field strength, angle, and magnetic moment.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38CB54-9711-D172-1128-E6C3106C36CF}"/>
              </a:ext>
            </a:extLst>
          </p:cNvPr>
          <p:cNvCxnSpPr>
            <a:cxnSpLocks/>
          </p:cNvCxnSpPr>
          <p:nvPr/>
        </p:nvCxnSpPr>
        <p:spPr>
          <a:xfrm>
            <a:off x="4571997" y="3429001"/>
            <a:ext cx="0" cy="251184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373C00FB-02FA-2E27-8232-6C8CA39B9FB9}"/>
              </a:ext>
            </a:extLst>
          </p:cNvPr>
          <p:cNvSpPr txBox="1"/>
          <p:nvPr/>
        </p:nvSpPr>
        <p:spPr>
          <a:xfrm>
            <a:off x="167276" y="3429000"/>
            <a:ext cx="4404724" cy="2511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latin typeface="NewComputerModern10" pitchFamily="2" charset="77"/>
              </a:rPr>
              <a:t>Electric motors, speakers, and galvanometers operate based on the torque generated between magnetic moments and magnetic fields.</a:t>
            </a:r>
          </a:p>
        </p:txBody>
      </p:sp>
      <p:pic>
        <p:nvPicPr>
          <p:cNvPr id="14" name="Picture 13" descr="A blue letter with a arrow pointing to the left&#10;&#10;AI-generated content may be incorrect.">
            <a:extLst>
              <a:ext uri="{FF2B5EF4-FFF2-40B4-BE49-F238E27FC236}">
                <a16:creationId xmlns:a16="http://schemas.microsoft.com/office/drawing/2014/main" id="{B807AF98-FFBB-E02F-4CF5-C58EA9A1E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81" y="4337243"/>
            <a:ext cx="1511683" cy="3889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32499-6010-3887-30FE-E2CC5DF3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45157892-2A84-B040-F448-724BEC98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467" y="569085"/>
            <a:ext cx="4464816" cy="584802"/>
          </a:xfrm>
        </p:spPr>
        <p:txBody>
          <a:bodyPr/>
          <a:lstStyle/>
          <a:p>
            <a:pPr algn="r"/>
            <a:r>
              <a:rPr lang="en-SG" altLang="en-US" sz="3200" dirty="0"/>
              <a:t>Angular Dependence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3F8C8-C119-E20E-B04C-4DA30C18E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2"/>
          <a:stretch>
            <a:fillRect/>
          </a:stretch>
        </p:blipFill>
        <p:spPr>
          <a:xfrm>
            <a:off x="0" y="1507452"/>
            <a:ext cx="4208318" cy="4511459"/>
          </a:xfrm>
          <a:prstGeom prst="rect">
            <a:avLst/>
          </a:prstGeom>
        </p:spPr>
      </p:pic>
      <p:pic>
        <p:nvPicPr>
          <p:cNvPr id="5" name="Picture 4" descr="A graph of a graph with a red line&#10;&#10;AI-generated content may be incorrect.">
            <a:extLst>
              <a:ext uri="{FF2B5EF4-FFF2-40B4-BE49-F238E27FC236}">
                <a16:creationId xmlns:a16="http://schemas.microsoft.com/office/drawing/2014/main" id="{E5E80F4F-E253-0544-8D8C-08EFD9BC2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5915"/>
            <a:ext cx="4464816" cy="3326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13883F-AA46-5623-21FC-65805586C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5" b="92359"/>
          <a:stretch>
            <a:fillRect/>
          </a:stretch>
        </p:blipFill>
        <p:spPr>
          <a:xfrm>
            <a:off x="3173865" y="1542303"/>
            <a:ext cx="1221490" cy="369624"/>
          </a:xfrm>
          <a:prstGeom prst="rect">
            <a:avLst/>
          </a:prstGeom>
        </p:spPr>
      </p:pic>
      <p:pic>
        <p:nvPicPr>
          <p:cNvPr id="11" name="Picture 10" descr="A math equations with numbers and symbols&#10;&#10;AI-generated content may be incorrect.">
            <a:extLst>
              <a:ext uri="{FF2B5EF4-FFF2-40B4-BE49-F238E27FC236}">
                <a16:creationId xmlns:a16="http://schemas.microsoft.com/office/drawing/2014/main" id="{DF1B26C3-4C33-3E1E-E119-E977440EF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3" y="3763181"/>
            <a:ext cx="4078363" cy="182119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DBCA9B-387C-A868-362C-DB0B3E9803E1}"/>
              </a:ext>
            </a:extLst>
          </p:cNvPr>
          <p:cNvSpPr/>
          <p:nvPr/>
        </p:nvSpPr>
        <p:spPr>
          <a:xfrm>
            <a:off x="6589592" y="4673775"/>
            <a:ext cx="1498493" cy="398967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168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D2A24-9A43-BE77-3076-70A855F2A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7CB0D4C-71C3-02A9-C8FA-F9639164BCD7}"/>
              </a:ext>
            </a:extLst>
          </p:cNvPr>
          <p:cNvSpPr txBox="1">
            <a:spLocks/>
          </p:cNvSpPr>
          <p:nvPr/>
        </p:nvSpPr>
        <p:spPr>
          <a:xfrm>
            <a:off x="3962789" y="564421"/>
            <a:ext cx="492315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EWCOMPUTERMODERN10-BOOK" pitchFamily="2" charset="77"/>
                <a:ea typeface="+mj-ea"/>
                <a:cs typeface="Segoe UI Light" panose="020B0502040204020203" pitchFamily="34" charset="0"/>
              </a:defRPr>
            </a:lvl1pPr>
          </a:lstStyle>
          <a:p>
            <a:endParaRPr lang="en-SG" alt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64D9470-2497-D12F-DDE7-108A0F45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85" y="640873"/>
            <a:ext cx="5003134" cy="658230"/>
          </a:xfrm>
        </p:spPr>
        <p:txBody>
          <a:bodyPr/>
          <a:lstStyle/>
          <a:p>
            <a:pPr algn="r"/>
            <a:r>
              <a:rPr lang="en-SG" altLang="en-US" sz="3200" dirty="0"/>
              <a:t> Diameter Dependence</a:t>
            </a:r>
          </a:p>
        </p:txBody>
      </p:sp>
      <p:pic>
        <p:nvPicPr>
          <p:cNvPr id="5" name="Picture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321FAB36-E42A-6DDE-197E-5CB2BA69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r="50237"/>
          <a:stretch>
            <a:fillRect/>
          </a:stretch>
        </p:blipFill>
        <p:spPr>
          <a:xfrm>
            <a:off x="96683" y="1724309"/>
            <a:ext cx="4475317" cy="3409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2C3B8-7FBA-D8ED-4ED0-68F0575F3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48" y="2487283"/>
            <a:ext cx="4351869" cy="18834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1F15F9-B9A1-08ED-4DCD-4FA7A0917512}"/>
              </a:ext>
            </a:extLst>
          </p:cNvPr>
          <p:cNvSpPr/>
          <p:nvPr/>
        </p:nvSpPr>
        <p:spPr>
          <a:xfrm>
            <a:off x="6740063" y="3805674"/>
            <a:ext cx="1582134" cy="398967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490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5235-FA9F-C5AC-7FCA-C7DD01689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6A07929-34C7-21E3-FB95-29C4B72563EA}"/>
              </a:ext>
            </a:extLst>
          </p:cNvPr>
          <p:cNvSpPr txBox="1">
            <a:spLocks/>
          </p:cNvSpPr>
          <p:nvPr/>
        </p:nvSpPr>
        <p:spPr>
          <a:xfrm>
            <a:off x="3962789" y="564421"/>
            <a:ext cx="492315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EWCOMPUTERMODERN10-BOOK" pitchFamily="2" charset="77"/>
                <a:ea typeface="+mj-ea"/>
                <a:cs typeface="Segoe UI Light" panose="020B0502040204020203" pitchFamily="34" charset="0"/>
              </a:defRPr>
            </a:lvl1pPr>
          </a:lstStyle>
          <a:p>
            <a:endParaRPr lang="en-SG" alt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69FAFC6-31CF-BA83-55C3-6B830658C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85" y="640873"/>
            <a:ext cx="3722651" cy="658230"/>
          </a:xfrm>
        </p:spPr>
        <p:txBody>
          <a:bodyPr/>
          <a:lstStyle/>
          <a:p>
            <a:pPr algn="r"/>
            <a:r>
              <a:rPr lang="en-SG" altLang="en-US" sz="3200" dirty="0"/>
              <a:t>Star Loop Analysis</a:t>
            </a: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36348495-A093-6B93-7D11-610F82AF8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7" r="55815"/>
          <a:stretch>
            <a:fillRect/>
          </a:stretch>
        </p:blipFill>
        <p:spPr>
          <a:xfrm>
            <a:off x="190498" y="1761124"/>
            <a:ext cx="4458619" cy="4323553"/>
          </a:xfrm>
          <a:prstGeom prst="rect">
            <a:avLst/>
          </a:prstGeom>
        </p:spPr>
      </p:pic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AD93B28-CE2D-FA30-28A6-4A0A11EB6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20" y="2547128"/>
            <a:ext cx="3977421" cy="176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44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AE936-7B6A-8674-54A8-9C9756711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B9279EB-8C7C-2597-EF95-CE91D8759782}"/>
              </a:ext>
            </a:extLst>
          </p:cNvPr>
          <p:cNvSpPr txBox="1">
            <a:spLocks/>
          </p:cNvSpPr>
          <p:nvPr/>
        </p:nvSpPr>
        <p:spPr>
          <a:xfrm>
            <a:off x="3962789" y="564421"/>
            <a:ext cx="492315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EWCOMPUTERMODERN10-BOOK" pitchFamily="2" charset="77"/>
                <a:ea typeface="+mj-ea"/>
                <a:cs typeface="Segoe UI Light" panose="020B0502040204020203" pitchFamily="34" charset="0"/>
              </a:defRPr>
            </a:lvl1pPr>
          </a:lstStyle>
          <a:p>
            <a:endParaRPr lang="en-SG" alt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C8D2705-3BEE-0218-7C45-5BB35C01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85" y="640873"/>
            <a:ext cx="3722651" cy="658230"/>
          </a:xfrm>
        </p:spPr>
        <p:txBody>
          <a:bodyPr/>
          <a:lstStyle/>
          <a:p>
            <a:pPr algn="r"/>
            <a:r>
              <a:rPr lang="en-SG" altLang="en-US" sz="3200" dirty="0"/>
              <a:t>Star Loop Analysis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DE010209-AC7B-7C65-7DA7-019428675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0" t="12265"/>
          <a:stretch>
            <a:fillRect/>
          </a:stretch>
        </p:blipFill>
        <p:spPr>
          <a:xfrm>
            <a:off x="-1" y="1806766"/>
            <a:ext cx="4571279" cy="4263706"/>
          </a:xfrm>
          <a:prstGeom prst="rect">
            <a:avLst/>
          </a:prstGeom>
        </p:spPr>
      </p:pic>
      <p:pic>
        <p:nvPicPr>
          <p:cNvPr id="7" name="Picture 6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6D93ED84-0DB4-3877-6239-E7F0FB972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78" y="2174487"/>
            <a:ext cx="4387224" cy="332856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421A7D9-5C8B-D424-EA93-F1F349B8714D}"/>
              </a:ext>
            </a:extLst>
          </p:cNvPr>
          <p:cNvSpPr/>
          <p:nvPr/>
        </p:nvSpPr>
        <p:spPr>
          <a:xfrm flipV="1">
            <a:off x="5759667" y="4025590"/>
            <a:ext cx="2079639" cy="30649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number with a number on it&#10;&#10;AI-generated content may be incorrect.">
            <a:extLst>
              <a:ext uri="{FF2B5EF4-FFF2-40B4-BE49-F238E27FC236}">
                <a16:creationId xmlns:a16="http://schemas.microsoft.com/office/drawing/2014/main" id="{398411B0-EEFF-29BB-5EE2-C6F29CFB9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37" y="2283833"/>
            <a:ext cx="260927" cy="152490"/>
          </a:xfrm>
          <a:prstGeom prst="rect">
            <a:avLst/>
          </a:prstGeom>
        </p:spPr>
      </p:pic>
      <p:pic>
        <p:nvPicPr>
          <p:cNvPr id="12" name="Picture 11" descr="A number with a number on it&#10;&#10;AI-generated content may be incorrect.">
            <a:extLst>
              <a:ext uri="{FF2B5EF4-FFF2-40B4-BE49-F238E27FC236}">
                <a16:creationId xmlns:a16="http://schemas.microsoft.com/office/drawing/2014/main" id="{3409EAFA-CB07-AA9E-C550-9672504E6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80" y="2237949"/>
            <a:ext cx="228208" cy="133369"/>
          </a:xfrm>
          <a:prstGeom prst="rect">
            <a:avLst/>
          </a:prstGeom>
          <a:solidFill>
            <a:schemeClr val="bg1">
              <a:alpha val="2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862207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8210F24F-D3B6-1978-74B0-C19CA2662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"/>
          <a:stretch>
            <a:fillRect/>
          </a:stretch>
        </p:blipFill>
        <p:spPr>
          <a:xfrm>
            <a:off x="46759" y="893618"/>
            <a:ext cx="9050482" cy="5453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363681"/>
            <a:ext cx="2743200" cy="529937"/>
          </a:xfrm>
        </p:spPr>
        <p:txBody>
          <a:bodyPr/>
          <a:lstStyle/>
          <a:p>
            <a:pPr algn="ctr"/>
            <a:r>
              <a:rPr lang="en-SG" altLang="en-US" sz="3200" dirty="0"/>
              <a:t>Discussion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E447A713-243F-23CB-E6F1-09ADC4724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"/>
          <a:stretch>
            <a:fillRect/>
          </a:stretch>
        </p:blipFill>
        <p:spPr>
          <a:xfrm>
            <a:off x="191762" y="1181874"/>
            <a:ext cx="8561945" cy="4913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459B22-5FAA-EEC0-5E39-99B3A7B35B83}"/>
              </a:ext>
            </a:extLst>
          </p:cNvPr>
          <p:cNvSpPr txBox="1"/>
          <p:nvPr/>
        </p:nvSpPr>
        <p:spPr>
          <a:xfrm>
            <a:off x="6155473" y="4192859"/>
            <a:ext cx="2598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ewComputerModern10" pitchFamily="2" charset="77"/>
                <a:cs typeface="Segoe UI Semilight" panose="020B0402040204020203" pitchFamily="34" charset="0"/>
              </a:rPr>
              <a:t>Residuals scatter randomly around zero with no trends. Magnitudes (</a:t>
            </a:r>
            <a:r>
              <a:rPr lang="en-SG" sz="1400" dirty="0">
                <a:latin typeface="NewComputerModern10" pitchFamily="2" charset="77"/>
              </a:rPr>
              <a:t>≈ 10</a:t>
            </a:r>
            <a:r>
              <a:rPr lang="en-SG" sz="1400" baseline="30000" dirty="0">
                <a:latin typeface="NewComputerModern10" pitchFamily="2" charset="77"/>
              </a:rPr>
              <a:t>-6 </a:t>
            </a:r>
            <a:r>
              <a:rPr lang="en-SG" sz="1400" dirty="0">
                <a:latin typeface="NewComputerModern10" pitchFamily="2" charset="77"/>
              </a:rPr>
              <a:t>N·m) match instrument resolution.</a:t>
            </a:r>
            <a:r>
              <a:rPr lang="en-US" sz="1400" baseline="30000" dirty="0">
                <a:latin typeface="NewComputerModern10" pitchFamily="2" charset="77"/>
                <a:cs typeface="Segoe UI Semilight" panose="020B0402040204020203" pitchFamily="34" charset="0"/>
              </a:rPr>
              <a:t>  </a:t>
            </a:r>
          </a:p>
        </p:txBody>
      </p:sp>
      <p:pic>
        <p:nvPicPr>
          <p:cNvPr id="10" name="Picture 9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F7EEEAAC-CFD4-5E56-E64F-4139EF14B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5" r="53173" b="96019"/>
          <a:stretch>
            <a:fillRect/>
          </a:stretch>
        </p:blipFill>
        <p:spPr>
          <a:xfrm>
            <a:off x="2240862" y="608021"/>
            <a:ext cx="1884950" cy="308691"/>
          </a:xfrm>
          <a:prstGeom prst="rect">
            <a:avLst/>
          </a:prstGeom>
        </p:spPr>
      </p:pic>
      <p:pic>
        <p:nvPicPr>
          <p:cNvPr id="11" name="Picture 10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1A487528-0D1F-FEFE-B363-AA2D378DF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7" r="32604" b="96019"/>
          <a:stretch>
            <a:fillRect/>
          </a:stretch>
        </p:blipFill>
        <p:spPr>
          <a:xfrm>
            <a:off x="4125812" y="608020"/>
            <a:ext cx="2728337" cy="3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788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F1268-6DF3-F6C2-189B-62D3864E1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FCF1-4D98-E00E-B095-A2B2855E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468" y="841977"/>
            <a:ext cx="3353063" cy="596530"/>
          </a:xfrm>
        </p:spPr>
        <p:txBody>
          <a:bodyPr/>
          <a:lstStyle/>
          <a:p>
            <a:pPr algn="ctr"/>
            <a:r>
              <a:rPr lang="en-US" sz="3200" dirty="0"/>
              <a:t>Sources of Error</a:t>
            </a:r>
          </a:p>
        </p:txBody>
      </p:sp>
      <p:pic>
        <p:nvPicPr>
          <p:cNvPr id="5" name="Picture 4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4EE31030-5AB6-B2BA-849F-61733C7B1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0" y="2129882"/>
            <a:ext cx="8733738" cy="30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0365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19743" y="551940"/>
            <a:ext cx="4691744" cy="842838"/>
          </a:xfrm>
        </p:spPr>
        <p:txBody>
          <a:bodyPr/>
          <a:lstStyle/>
          <a:p>
            <a:pPr algn="r"/>
            <a:r>
              <a:rPr lang="en-SG" altLang="en-US" dirty="0"/>
              <a:t>Conclusion</a:t>
            </a:r>
          </a:p>
        </p:txBody>
      </p:sp>
      <p:pic>
        <p:nvPicPr>
          <p:cNvPr id="6" name="Picture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59FF7FE9-34E3-1141-3E87-C3161F4BC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" y="1818327"/>
            <a:ext cx="7772400" cy="3818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FBBBB-0C45-931D-0184-2D4C811AF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322E-9EE0-DFB6-EBD2-FD8859EDA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485523"/>
            <a:ext cx="7626095" cy="1225548"/>
          </a:xfrm>
        </p:spPr>
        <p:txBody>
          <a:bodyPr lIns="91440" tIns="45720" rIns="91440" bIns="45720" anchor="b"/>
          <a:lstStyle/>
          <a:p>
            <a:pPr algn="ctr"/>
            <a:r>
              <a:rPr lang="en-US" b="1" dirty="0">
                <a:latin typeface="NewComputerModern10" pitchFamily="2" charset="77"/>
                <a:cs typeface="Segoe UI Light" panose="020B0502040204020203"/>
              </a:rPr>
              <a:t>Thank You!</a:t>
            </a:r>
            <a:endParaRPr lang="en-SG" altLang="en-US" sz="3600" b="1" dirty="0">
              <a:latin typeface="NewComputerModern10" pitchFamily="2" charset="77"/>
              <a:cs typeface="Segoe UI Light" panose="020B0502040204020203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CB3AA9-DA27-0AE5-4496-CC98C082D9C8}"/>
              </a:ext>
            </a:extLst>
          </p:cNvPr>
          <p:cNvSpPr txBox="1">
            <a:spLocks/>
          </p:cNvSpPr>
          <p:nvPr/>
        </p:nvSpPr>
        <p:spPr>
          <a:xfrm>
            <a:off x="758951" y="3618613"/>
            <a:ext cx="7626095" cy="1225548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NEWCOMPUTERMODERN10-BOOK" pitchFamily="2" charset="77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altLang="en-US" sz="3600" b="1" dirty="0">
                <a:latin typeface="NewComputerModern10" pitchFamily="2" charset="77"/>
                <a:cs typeface="Segoe UI Light" panose="020B0502040204020203"/>
              </a:rPr>
              <a:t>Open for Questions</a:t>
            </a:r>
            <a:endParaRPr lang="en-SG" altLang="en-US" sz="3600" b="1" dirty="0">
              <a:latin typeface="NewComputerModern10" pitchFamily="2" charset="77"/>
              <a:cs typeface="Segoe UI Light" panose="020B0502040204020203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5B244B2-107D-7C55-C156-3A4827D6956B}"/>
              </a:ext>
            </a:extLst>
          </p:cNvPr>
          <p:cNvSpPr txBox="1">
            <a:spLocks/>
          </p:cNvSpPr>
          <p:nvPr/>
        </p:nvSpPr>
        <p:spPr>
          <a:xfrm>
            <a:off x="758951" y="1980088"/>
            <a:ext cx="7626096" cy="4625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NEWCOMPUTERMODERN10-BOOK" pitchFamily="2" charset="77"/>
                <a:ea typeface="+mn-ea"/>
                <a:cs typeface="Segoe UI Semilight" panose="020B0402040204020203" pitchFamily="34" charset="0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dirty="0">
                <a:latin typeface="NewComputerModern10" pitchFamily="2" charset="77"/>
              </a:rPr>
              <a:t>Parth Bhargava · A0310667E</a:t>
            </a:r>
          </a:p>
        </p:txBody>
      </p:sp>
    </p:spTree>
    <p:extLst>
      <p:ext uri="{BB962C8B-B14F-4D97-AF65-F5344CB8AC3E}">
        <p14:creationId xmlns:p14="http://schemas.microsoft.com/office/powerpoint/2010/main" val="38528208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7971" y="565977"/>
            <a:ext cx="3735913" cy="548032"/>
          </a:xfrm>
          <a:solidFill>
            <a:srgbClr val="002060">
              <a:alpha val="39756"/>
            </a:srgbClr>
          </a:solidFill>
          <a:ln>
            <a:solidFill>
              <a:srgbClr val="002060"/>
            </a:solidFill>
          </a:ln>
        </p:spPr>
        <p:txBody>
          <a:bodyPr/>
          <a:lstStyle/>
          <a:p>
            <a:pPr algn="r"/>
            <a:r>
              <a:rPr lang="en-SG" sz="3200" dirty="0"/>
              <a:t>Introduction</a:t>
            </a:r>
          </a:p>
        </p:txBody>
      </p:sp>
      <p:pic>
        <p:nvPicPr>
          <p:cNvPr id="9" name="Picture 8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3B66E102-0B46-FD16-D416-39361251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" y="1358404"/>
            <a:ext cx="4988202" cy="449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F0931-FB17-798F-2F93-8FF9E862A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73766"/>
            <a:ext cx="4508700" cy="251708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E635-7B0F-0B9D-7CC7-9BFB1595D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1BCC9-3FF0-C221-B3F4-F480C2DC9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6" r="52628" b="20330"/>
          <a:stretch>
            <a:fillRect/>
          </a:stretch>
        </p:blipFill>
        <p:spPr>
          <a:xfrm>
            <a:off x="3925846" y="4065800"/>
            <a:ext cx="4535134" cy="55067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F915E599-9C64-15B0-5EFD-ABBE2740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273" y="533449"/>
            <a:ext cx="4838844" cy="624791"/>
          </a:xfrm>
        </p:spPr>
        <p:txBody>
          <a:bodyPr/>
          <a:lstStyle/>
          <a:p>
            <a:pPr algn="r"/>
            <a:r>
              <a:rPr lang="en-SG" altLang="en-US" sz="3200" dirty="0"/>
              <a:t>Helmholtz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E5D03-2B73-40F9-B082-C18B6F25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6063" y="1923799"/>
            <a:ext cx="2852975" cy="33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91E415-AC35-BF1C-4DD8-3D0C15EC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273" r="44052" b="72483"/>
          <a:stretch>
            <a:fillRect/>
          </a:stretch>
        </p:blipFill>
        <p:spPr>
          <a:xfrm>
            <a:off x="3519040" y="2010716"/>
            <a:ext cx="5356222" cy="317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2AD5A0-007D-37C0-52E5-4F6306805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7" t="80516" r="25519"/>
          <a:stretch>
            <a:fillRect/>
          </a:stretch>
        </p:blipFill>
        <p:spPr>
          <a:xfrm>
            <a:off x="4876815" y="4471914"/>
            <a:ext cx="3129958" cy="550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F010B2-7D47-3CDA-EAD8-A41F12933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8" t="28397" r="27784" b="38252"/>
          <a:stretch>
            <a:fillRect/>
          </a:stretch>
        </p:blipFill>
        <p:spPr>
          <a:xfrm>
            <a:off x="5111184" y="2864621"/>
            <a:ext cx="2661220" cy="9425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6AB8A6-EEAE-7B29-6B42-D33C8AB2F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4" t="16273" r="1370" b="72483"/>
          <a:stretch>
            <a:fillRect/>
          </a:stretch>
        </p:blipFill>
        <p:spPr>
          <a:xfrm>
            <a:off x="4231889" y="2288249"/>
            <a:ext cx="4151611" cy="3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963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6BD0F-5EF6-7F48-4227-190E47D7E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D07A-75A6-033E-6AFD-58AE9DEA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515" y="522193"/>
            <a:ext cx="5080839" cy="704442"/>
          </a:xfrm>
        </p:spPr>
        <p:txBody>
          <a:bodyPr lIns="91440" tIns="45720" rIns="91440" bIns="45720" anchor="ctr"/>
          <a:lstStyle/>
          <a:p>
            <a:pPr algn="r"/>
            <a:r>
              <a:rPr lang="en-SG" altLang="en-US" sz="3200" dirty="0">
                <a:cs typeface="Segoe UI Light" panose="020B0502040204020203"/>
              </a:rPr>
              <a:t>Experimental Setup</a:t>
            </a: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ABAA2691-4FA1-2A28-3418-8B4077715109}"/>
              </a:ext>
            </a:extLst>
          </p:cNvPr>
          <p:cNvSpPr txBox="1"/>
          <p:nvPr/>
        </p:nvSpPr>
        <p:spPr>
          <a:xfrm>
            <a:off x="790467" y="5643968"/>
            <a:ext cx="3781531" cy="369332"/>
          </a:xfrm>
          <a:prstGeom prst="rect">
            <a:avLst/>
          </a:prstGeom>
          <a:solidFill>
            <a:schemeClr val="accent2">
              <a:alpha val="39760"/>
            </a:schemeClr>
          </a:solidFill>
          <a:effectLst>
            <a:softEdge rad="18274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SG" altLang="en-US" i="1" dirty="0">
                <a:latin typeface="NEWCOMPUTERMODERN10-BOOK" pitchFamily="2" charset="77"/>
                <a:cs typeface="Segoe UI Semilight" panose="020B0402040204020203" pitchFamily="34" charset="0"/>
              </a:rPr>
              <a:t>Schematic of Experimental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AECF6-9FC0-F610-2578-32C011655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7" y="1410440"/>
            <a:ext cx="5271426" cy="4233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A6E26-37E6-27C1-C1F7-5FCB744C3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7" t="30262" r="29308" b="38979"/>
          <a:stretch>
            <a:fillRect/>
          </a:stretch>
        </p:blipFill>
        <p:spPr>
          <a:xfrm>
            <a:off x="6786998" y="3603274"/>
            <a:ext cx="1807779" cy="6411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56098F-7CE0-C328-64EC-9FD97860F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1" t="2808" r="21409" b="87394"/>
          <a:stretch>
            <a:fillRect/>
          </a:stretch>
        </p:blipFill>
        <p:spPr>
          <a:xfrm>
            <a:off x="1930328" y="3246625"/>
            <a:ext cx="246278" cy="306516"/>
          </a:xfrm>
          <a:prstGeom prst="rect">
            <a:avLst/>
          </a:prstGeom>
        </p:spPr>
      </p:pic>
      <p:pic>
        <p:nvPicPr>
          <p:cNvPr id="9" name="Picture 8" descr="A blue letter with a arrow pointing to the left&#10;&#10;AI-generated content may be incorrect.">
            <a:extLst>
              <a:ext uri="{FF2B5EF4-FFF2-40B4-BE49-F238E27FC236}">
                <a16:creationId xmlns:a16="http://schemas.microsoft.com/office/drawing/2014/main" id="{20FC9753-B1F0-74D3-24E4-B8CFE517A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19" y="2845474"/>
            <a:ext cx="1208793" cy="311052"/>
          </a:xfrm>
          <a:prstGeom prst="rect">
            <a:avLst/>
          </a:prstGeom>
        </p:spPr>
      </p:pic>
      <p:pic>
        <p:nvPicPr>
          <p:cNvPr id="10" name="Picture 6" descr="Vector sleek black curly braces geometric symbol in minimalist design">
            <a:extLst>
              <a:ext uri="{FF2B5EF4-FFF2-40B4-BE49-F238E27FC236}">
                <a16:creationId xmlns:a16="http://schemas.microsoft.com/office/drawing/2014/main" id="{BD531304-B13E-B5F8-9FB5-B59EB49D3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6" t="7783" b="7979"/>
          <a:stretch>
            <a:fillRect/>
          </a:stretch>
        </p:blipFill>
        <p:spPr bwMode="auto">
          <a:xfrm rot="10800000">
            <a:off x="6166787" y="2564339"/>
            <a:ext cx="620211" cy="195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405B6-7E4A-7BE2-9C60-A0179E938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0" r="20436" b="85386"/>
          <a:stretch>
            <a:fillRect/>
          </a:stretch>
        </p:blipFill>
        <p:spPr>
          <a:xfrm>
            <a:off x="6476892" y="5093159"/>
            <a:ext cx="2183206" cy="457200"/>
          </a:xfrm>
          <a:prstGeom prst="rect">
            <a:avLst/>
          </a:prstGeom>
        </p:spPr>
      </p:pic>
      <p:pic>
        <p:nvPicPr>
          <p:cNvPr id="17" name="Picture 16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120B652E-D170-6AE3-3AE6-6FA88A1964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8"/>
          <a:stretch>
            <a:fillRect/>
          </a:stretch>
        </p:blipFill>
        <p:spPr>
          <a:xfrm>
            <a:off x="6000261" y="5137093"/>
            <a:ext cx="476631" cy="36933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7BA070-77D0-90B8-C1C9-965C2A4E2D18}"/>
              </a:ext>
            </a:extLst>
          </p:cNvPr>
          <p:cNvCxnSpPr>
            <a:cxnSpLocks/>
          </p:cNvCxnSpPr>
          <p:nvPr/>
        </p:nvCxnSpPr>
        <p:spPr>
          <a:xfrm flipH="1">
            <a:off x="1949161" y="3594872"/>
            <a:ext cx="779696" cy="199799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4A12A993-BCFB-B4E0-3046-AC4E2A52C157}"/>
              </a:ext>
            </a:extLst>
          </p:cNvPr>
          <p:cNvSpPr/>
          <p:nvPr/>
        </p:nvSpPr>
        <p:spPr>
          <a:xfrm rot="10973568">
            <a:off x="2162589" y="3473376"/>
            <a:ext cx="254546" cy="228795"/>
          </a:xfrm>
          <a:prstGeom prst="arc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B2B08A-78A5-8120-4231-68A09C680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26777" r="19711" b="34476"/>
          <a:stretch>
            <a:fillRect/>
          </a:stretch>
        </p:blipFill>
        <p:spPr>
          <a:xfrm rot="16200000">
            <a:off x="1266964" y="1062854"/>
            <a:ext cx="2828542" cy="5080839"/>
          </a:xfrm>
          <a:prstGeom prst="rect">
            <a:avLst/>
          </a:prstGeom>
          <a:effectLst>
            <a:glow>
              <a:schemeClr val="accent1"/>
            </a:glow>
            <a:softEdge rad="231284"/>
          </a:effectLst>
        </p:spPr>
      </p:pic>
    </p:spTree>
    <p:extLst>
      <p:ext uri="{BB962C8B-B14F-4D97-AF65-F5344CB8AC3E}">
        <p14:creationId xmlns:p14="http://schemas.microsoft.com/office/powerpoint/2010/main" val="32508660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D1A32ED-7F83-506D-C29D-5121528C2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" y="1828180"/>
            <a:ext cx="5463654" cy="400129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1515" y="522193"/>
            <a:ext cx="5080839" cy="704442"/>
          </a:xfrm>
        </p:spPr>
        <p:txBody>
          <a:bodyPr lIns="91440" tIns="45720" rIns="91440" bIns="45720" anchor="ctr"/>
          <a:lstStyle/>
          <a:p>
            <a:pPr algn="r"/>
            <a:r>
              <a:rPr lang="en-SG" altLang="en-US" sz="3200" dirty="0">
                <a:cs typeface="Segoe UI Light" panose="020B0502040204020203"/>
              </a:rPr>
              <a:t>Experimental Setup</a:t>
            </a:r>
          </a:p>
        </p:txBody>
      </p:sp>
      <p:sp>
        <p:nvSpPr>
          <p:cNvPr id="5" name="Oval 4"/>
          <p:cNvSpPr/>
          <p:nvPr/>
        </p:nvSpPr>
        <p:spPr>
          <a:xfrm>
            <a:off x="1567522" y="3429000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en-US" b="1" dirty="0">
                <a:latin typeface="NEWCOMPUTERMODERN10-BOOK" pitchFamily="2" charset="77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2398904" y="3609000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1003674" y="5300215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2053508" y="216049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951690" y="385016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4753998" y="1466157"/>
            <a:ext cx="4390002" cy="189705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</a:ln>
          <a:effectLst>
            <a:glow rad="163554">
              <a:schemeClr val="tx2">
                <a:alpha val="40000"/>
              </a:schemeClr>
            </a:glow>
            <a:reflection endPos="0" dir="5400000" sy="-100000" algn="bl" rotWithShape="0"/>
            <a:softEdge rad="365"/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SG" altLang="en-US" sz="1600" dirty="0">
                <a:latin typeface="NEWCOMPUTERMODERN10-BOOK" pitchFamily="2" charset="77"/>
                <a:cs typeface="Segoe UI Semibold" panose="020B0702040204020203" pitchFamily="34" charset="0"/>
                <a:sym typeface="+mn-ea"/>
              </a:rPr>
              <a:t>1 : </a:t>
            </a:r>
            <a:r>
              <a:rPr lang="en-SG" altLang="en-US" sz="1600" dirty="0">
                <a:latin typeface="NEWCOMPUTERMODERN10-BOOK" pitchFamily="2" charset="77"/>
                <a:cs typeface="Segoe UI Semibold" panose="020B0702040204020203" pitchFamily="34" charset="0"/>
              </a:rPr>
              <a:t>Helmholtz coils (N=154, R=20cm)</a:t>
            </a:r>
            <a:endParaRPr lang="en-SG" altLang="en-US" sz="1600" dirty="0">
              <a:latin typeface="NEWCOMPUTERMODERN10-BOOK" pitchFamily="2" charset="77"/>
              <a:cs typeface="Segoe UI Semibold" panose="020B0702040204020203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SG" altLang="en-US" sz="1600" dirty="0">
                <a:latin typeface="NEWCOMPUTERMODERN10-BOOK" pitchFamily="2" charset="77"/>
                <a:cs typeface="Segoe UI Semibold" panose="020B0702040204020203" pitchFamily="34" charset="0"/>
              </a:rPr>
              <a:t>2 : Rotatable loop holder (15° increments)</a:t>
            </a:r>
          </a:p>
          <a:p>
            <a:pPr>
              <a:lnSpc>
                <a:spcPct val="150000"/>
              </a:lnSpc>
            </a:pPr>
            <a:r>
              <a:rPr lang="en-SG" altLang="en-US" sz="1600" dirty="0">
                <a:latin typeface="NEWCOMPUTERMODERN10-BOOK" pitchFamily="2" charset="77"/>
                <a:cs typeface="Segoe UI Semibold" panose="020B0702040204020203" pitchFamily="34" charset="0"/>
              </a:rPr>
              <a:t>3 : Torsion dynamometer (0.01 N resolution) </a:t>
            </a:r>
          </a:p>
          <a:p>
            <a:pPr>
              <a:lnSpc>
                <a:spcPct val="150000"/>
              </a:lnSpc>
            </a:pPr>
            <a:r>
              <a:rPr lang="en-SG" altLang="en-US" sz="1600" dirty="0">
                <a:latin typeface="NEWCOMPUTERMODERN10-BOOK" pitchFamily="2" charset="77"/>
                <a:cs typeface="Segoe UI Semibold" panose="020B0702040204020203" pitchFamily="34" charset="0"/>
              </a:rPr>
              <a:t>4 &amp; 5 : Dual power supplies &amp; multi-meters</a:t>
            </a:r>
          </a:p>
          <a:p>
            <a:pPr>
              <a:lnSpc>
                <a:spcPct val="150000"/>
              </a:lnSpc>
            </a:pPr>
            <a:r>
              <a:rPr lang="en-SG" altLang="en-US" sz="1600" dirty="0">
                <a:latin typeface="NEWCOMPUTERMODERN10-BOOK" pitchFamily="2" charset="77"/>
                <a:cs typeface="Segoe UI Semibold" panose="020B0702040204020203" pitchFamily="34" charset="0"/>
              </a:rPr>
              <a:t>6 : Conductor loop set (n = 1, 2, 3 turns)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6095343" y="952396"/>
            <a:ext cx="170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en-US" b="1" dirty="0">
                <a:latin typeface="NEWCOMPUTERMODERN10-BOOK" pitchFamily="2" charset="77"/>
                <a:cs typeface="Segoe UI Semibold" panose="020B0702040204020203" pitchFamily="34" charset="0"/>
              </a:rPr>
              <a:t>Components:</a:t>
            </a:r>
          </a:p>
        </p:txBody>
      </p:sp>
      <p:sp>
        <p:nvSpPr>
          <p:cNvPr id="39" name="Text Box 38"/>
          <p:cNvSpPr txBox="1"/>
          <p:nvPr/>
        </p:nvSpPr>
        <p:spPr>
          <a:xfrm>
            <a:off x="2936261" y="5850954"/>
            <a:ext cx="3271477" cy="369332"/>
          </a:xfrm>
          <a:prstGeom prst="rect">
            <a:avLst/>
          </a:prstGeom>
          <a:solidFill>
            <a:schemeClr val="accent2">
              <a:alpha val="39760"/>
            </a:schemeClr>
          </a:solidFill>
          <a:effectLst>
            <a:softEdge rad="18274"/>
          </a:effectLst>
        </p:spPr>
        <p:txBody>
          <a:bodyPr wrap="square" rtlCol="0">
            <a:spAutoFit/>
          </a:bodyPr>
          <a:lstStyle/>
          <a:p>
            <a:pPr algn="l"/>
            <a:r>
              <a:rPr lang="en-SG" altLang="en-US" i="1" dirty="0">
                <a:latin typeface="NEWCOMPUTERMODERN10-BOOK" pitchFamily="2" charset="77"/>
                <a:cs typeface="Segoe UI Semilight" panose="020B0402040204020203" pitchFamily="34" charset="0"/>
              </a:rPr>
              <a:t>Picture of Experimental Setup</a:t>
            </a:r>
          </a:p>
        </p:txBody>
      </p:sp>
      <p:sp>
        <p:nvSpPr>
          <p:cNvPr id="17" name="Text Box 26">
            <a:extLst>
              <a:ext uri="{FF2B5EF4-FFF2-40B4-BE49-F238E27FC236}">
                <a16:creationId xmlns:a16="http://schemas.microsoft.com/office/drawing/2014/main" id="{F090CD57-9526-3162-68C5-3D5C280C0504}"/>
              </a:ext>
            </a:extLst>
          </p:cNvPr>
          <p:cNvSpPr txBox="1"/>
          <p:nvPr/>
        </p:nvSpPr>
        <p:spPr>
          <a:xfrm>
            <a:off x="5872523" y="4002585"/>
            <a:ext cx="3271477" cy="189705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</a:ln>
          <a:effectLst>
            <a:glow rad="163554">
              <a:schemeClr val="tx2">
                <a:alpha val="40000"/>
              </a:schemeClr>
            </a:glow>
            <a:reflection endPos="0" dir="5400000" sy="-100000" algn="bl" rotWithShape="0"/>
            <a:softEdge rad="365"/>
          </a:effectLst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en-US" sz="1600" dirty="0">
                <a:latin typeface="NEWCOMPUTERMODERN10-BOOK" pitchFamily="2" charset="77"/>
                <a:cs typeface="Segoe UI Semibold" panose="020B0702040204020203" pitchFamily="34" charset="0"/>
              </a:rPr>
              <a:t>Coil current: IH ≤ 3.0 A (continuous)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en-US" sz="1600" dirty="0">
                <a:latin typeface="NEWCOMPUTERMODERN10-BOOK" pitchFamily="2" charset="77"/>
                <a:cs typeface="Segoe UI Semibold" panose="020B0702040204020203" pitchFamily="34" charset="0"/>
              </a:rPr>
              <a:t>Loop current: IL ≤ 3.0 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en-US" sz="1600" dirty="0">
                <a:latin typeface="NEWCOMPUTERMODERN10-BOOK" pitchFamily="2" charset="77"/>
                <a:cs typeface="Segoe UI Semibold" panose="020B0702040204020203" pitchFamily="34" charset="0"/>
              </a:rPr>
              <a:t>Angular resolution: 15°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en-US" sz="1600" dirty="0">
                <a:latin typeface="NEWCOMPUTERMODERN10-BOOK" pitchFamily="2" charset="77"/>
                <a:cs typeface="Segoe UI Semibold" panose="020B0702040204020203" pitchFamily="34" charset="0"/>
              </a:rPr>
              <a:t>Force resolution: 0.01 mN</a:t>
            </a:r>
          </a:p>
        </p:txBody>
      </p:sp>
      <p:sp>
        <p:nvSpPr>
          <p:cNvPr id="18" name="Text Box 27">
            <a:extLst>
              <a:ext uri="{FF2B5EF4-FFF2-40B4-BE49-F238E27FC236}">
                <a16:creationId xmlns:a16="http://schemas.microsoft.com/office/drawing/2014/main" id="{881BE311-ABC9-77F4-9423-C4B14EF79B78}"/>
              </a:ext>
            </a:extLst>
          </p:cNvPr>
          <p:cNvSpPr txBox="1"/>
          <p:nvPr/>
        </p:nvSpPr>
        <p:spPr>
          <a:xfrm>
            <a:off x="6312304" y="3494785"/>
            <a:ext cx="273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en-US" b="1" dirty="0">
                <a:latin typeface="NEWCOMPUTERMODERN10-BOOK" pitchFamily="2" charset="77"/>
                <a:cs typeface="Segoe UI Semibold" panose="020B0702040204020203" pitchFamily="34" charset="0"/>
              </a:rPr>
              <a:t>Key specifications 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E43DE8-2C78-8BDC-EE37-EE260D20A861}"/>
              </a:ext>
            </a:extLst>
          </p:cNvPr>
          <p:cNvSpPr/>
          <p:nvPr/>
        </p:nvSpPr>
        <p:spPr>
          <a:xfrm>
            <a:off x="4579324" y="3725238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CDE403-F854-18B8-590E-CF4C818AA8AB}"/>
              </a:ext>
            </a:extLst>
          </p:cNvPr>
          <p:cNvSpPr/>
          <p:nvPr/>
        </p:nvSpPr>
        <p:spPr>
          <a:xfrm>
            <a:off x="4868600" y="5120215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988D81-25A6-E9BC-6789-883865C529DE}"/>
              </a:ext>
            </a:extLst>
          </p:cNvPr>
          <p:cNvSpPr/>
          <p:nvPr/>
        </p:nvSpPr>
        <p:spPr>
          <a:xfrm>
            <a:off x="4077988" y="5300215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03364-E84F-9AB3-6CA7-E99BD887B7C2}"/>
              </a:ext>
            </a:extLst>
          </p:cNvPr>
          <p:cNvSpPr txBox="1"/>
          <p:nvPr/>
        </p:nvSpPr>
        <p:spPr>
          <a:xfrm>
            <a:off x="-2743200" y="-193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48BA-8337-2729-470F-A7A39297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995" y="640032"/>
            <a:ext cx="4010891" cy="843507"/>
          </a:xfrm>
        </p:spPr>
        <p:txBody>
          <a:bodyPr/>
          <a:lstStyle/>
          <a:p>
            <a:pPr algn="r"/>
            <a:r>
              <a:rPr lang="en-SG" dirty="0">
                <a:latin typeface="NewComputerModern10" pitchFamily="2" charset="77"/>
              </a:rPr>
              <a:t>Experiment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0448ABE-416C-9BBA-8B2B-332CC90CED78}"/>
              </a:ext>
            </a:extLst>
          </p:cNvPr>
          <p:cNvSpPr txBox="1"/>
          <p:nvPr/>
        </p:nvSpPr>
        <p:spPr>
          <a:xfrm>
            <a:off x="628650" y="2090574"/>
            <a:ext cx="7886700" cy="4205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sz="1600" dirty="0">
              <a:latin typeface="NewComputerModern10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694C6-DF2F-A1B3-0FFA-D41C0142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2" t="32310"/>
          <a:stretch>
            <a:fillRect/>
          </a:stretch>
        </p:blipFill>
        <p:spPr>
          <a:xfrm>
            <a:off x="4733816" y="1741684"/>
            <a:ext cx="3781534" cy="1570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A86BB-2773-E9A9-93C3-C9C26E4A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0" r="20436" b="85386"/>
          <a:stretch>
            <a:fillRect/>
          </a:stretch>
        </p:blipFill>
        <p:spPr>
          <a:xfrm>
            <a:off x="688739" y="2185027"/>
            <a:ext cx="2183206" cy="457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8B3122-6FA0-259D-39ED-A514C11385E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871945" y="2413627"/>
            <a:ext cx="15003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63AE358-97F3-CDB8-5C42-F84E2BFC7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540613"/>
            <a:ext cx="5855340" cy="26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441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7946B4-A49E-518F-FEF2-83544C9C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3291"/>
            <a:ext cx="7886700" cy="904009"/>
          </a:xfrm>
        </p:spPr>
        <p:txBody>
          <a:bodyPr/>
          <a:lstStyle/>
          <a:p>
            <a:pPr algn="ctr"/>
            <a:r>
              <a:rPr lang="en-US" dirty="0"/>
              <a:t>Raw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DCEF3-01CE-C354-C785-BEA0E26F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88" t="12206" r="2614" b="6313"/>
          <a:stretch>
            <a:fillRect/>
          </a:stretch>
        </p:blipFill>
        <p:spPr>
          <a:xfrm>
            <a:off x="794656" y="1348602"/>
            <a:ext cx="3679372" cy="48453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A097F4-92A6-0A4C-417B-4C25978694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449" t="8475" r="1515" b="10501"/>
          <a:stretch>
            <a:fillRect/>
          </a:stretch>
        </p:blipFill>
        <p:spPr>
          <a:xfrm>
            <a:off x="4669974" y="1348603"/>
            <a:ext cx="3679370" cy="48453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BA17C4-45BD-6EA9-B2E8-545418E67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8428"/>
            <a:ext cx="4913267" cy="3661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A91B2-B186-AF75-EC36-F0EDCB37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514" y="579970"/>
            <a:ext cx="5836420" cy="707901"/>
          </a:xfrm>
        </p:spPr>
        <p:txBody>
          <a:bodyPr/>
          <a:lstStyle/>
          <a:p>
            <a:pPr algn="r"/>
            <a:r>
              <a:rPr lang="en-US" altLang="en-US" sz="3200" dirty="0"/>
              <a:t>Field Dependence</a:t>
            </a:r>
            <a:endParaRPr lang="en-US" sz="3200" dirty="0"/>
          </a:p>
        </p:txBody>
      </p:sp>
      <p:pic>
        <p:nvPicPr>
          <p:cNvPr id="10" name="Picture 9" descr="A math equation with numbers and symbols&#10;&#10;AI-generated content may be incorrect.">
            <a:extLst>
              <a:ext uri="{FF2B5EF4-FFF2-40B4-BE49-F238E27FC236}">
                <a16:creationId xmlns:a16="http://schemas.microsoft.com/office/drawing/2014/main" id="{50333E74-BB69-AF37-ECE4-3BCBA638F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010" y="2486860"/>
            <a:ext cx="3893276" cy="238417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58B0E8-E9A7-2CDB-D685-6E71056D5EE4}"/>
              </a:ext>
            </a:extLst>
          </p:cNvPr>
          <p:cNvSpPr/>
          <p:nvPr/>
        </p:nvSpPr>
        <p:spPr>
          <a:xfrm>
            <a:off x="6618514" y="4001111"/>
            <a:ext cx="1447801" cy="396717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BE1D-2FA5-609F-3249-CEB1C43B6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85B4BB4-2B1C-8472-9673-CAAC93425B21}"/>
              </a:ext>
            </a:extLst>
          </p:cNvPr>
          <p:cNvSpPr txBox="1">
            <a:spLocks/>
          </p:cNvSpPr>
          <p:nvPr/>
        </p:nvSpPr>
        <p:spPr>
          <a:xfrm>
            <a:off x="3962789" y="564421"/>
            <a:ext cx="492315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EWCOMPUTERMODERN10-BOOK" pitchFamily="2" charset="77"/>
                <a:ea typeface="+mj-ea"/>
                <a:cs typeface="Segoe UI Light" panose="020B0502040204020203" pitchFamily="34" charset="0"/>
              </a:defRPr>
            </a:lvl1pPr>
          </a:lstStyle>
          <a:p>
            <a:endParaRPr lang="en-SG" alt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28DA266-5A68-F190-8390-47A9CA20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85" y="640873"/>
            <a:ext cx="5003134" cy="658230"/>
          </a:xfrm>
        </p:spPr>
        <p:txBody>
          <a:bodyPr/>
          <a:lstStyle/>
          <a:p>
            <a:pPr algn="r"/>
            <a:r>
              <a:rPr lang="en-SG" altLang="en-US" sz="3200" dirty="0"/>
              <a:t> Moment Scaling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2D298-845B-56B0-1C1F-12D43DD27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21"/>
            <a:ext cx="4715843" cy="3513929"/>
          </a:xfrm>
          <a:prstGeom prst="rect">
            <a:avLst/>
          </a:prstGeom>
        </p:spPr>
      </p:pic>
      <p:pic>
        <p:nvPicPr>
          <p:cNvPr id="8" name="Picture 7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336D91EC-2314-8F3A-A93F-1849FA11E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5" y="2703196"/>
            <a:ext cx="3962789" cy="19411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AF7ED0-F377-1579-2C24-A037303E2CD0}"/>
              </a:ext>
            </a:extLst>
          </p:cNvPr>
          <p:cNvSpPr/>
          <p:nvPr/>
        </p:nvSpPr>
        <p:spPr>
          <a:xfrm>
            <a:off x="6607629" y="3673784"/>
            <a:ext cx="1469572" cy="35393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604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p_presen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YPT Theme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i="1" dirty="0">
            <a:latin typeface="Segoe UI Semilight" panose="020B0402040204020203" pitchFamily="34" charset="0"/>
            <a:cs typeface="Segoe UI Semilight" panose="020B04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8919DF6EBF274CA3C75C835CC22E93" ma:contentTypeVersion="14" ma:contentTypeDescription="Create a new document." ma:contentTypeScope="" ma:versionID="ffd949f303168a370429ae98daba3d82">
  <xsd:schema xmlns:xsd="http://www.w3.org/2001/XMLSchema" xmlns:xs="http://www.w3.org/2001/XMLSchema" xmlns:p="http://schemas.microsoft.com/office/2006/metadata/properties" xmlns:ns2="095d5197-c945-468d-b01d-091265360e15" xmlns:ns3="2871d8ce-d9b7-457e-b813-bbaeec9f4852" targetNamespace="http://schemas.microsoft.com/office/2006/metadata/properties" ma:root="true" ma:fieldsID="3a359ef467efa34d76c75d631892ceb2" ns2:_="" ns3:_="">
    <xsd:import namespace="095d5197-c945-468d-b01d-091265360e15"/>
    <xsd:import namespace="2871d8ce-d9b7-457e-b813-bbaeec9f48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5d5197-c945-468d-b01d-091265360e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80b85965-fa48-44f6-9009-9582482e70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71d8ce-d9b7-457e-b813-bbaeec9f485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3ed0deb0-d94e-4e12-92e8-7064a1df98f8}" ma:internalName="TaxCatchAll" ma:showField="CatchAllData" ma:web="2871d8ce-d9b7-457e-b813-bbaeec9f48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871d8ce-d9b7-457e-b813-bbaeec9f4852">
      <UserInfo>
        <DisplayName>AKSHARA ARUNKUMAR</DisplayName>
        <AccountId>29</AccountId>
        <AccountType/>
      </UserInfo>
      <UserInfo>
        <DisplayName>TAN JUNHENG</DisplayName>
        <AccountId>30</AccountId>
        <AccountType/>
      </UserInfo>
      <UserInfo>
        <DisplayName>SEVUKAPERUMAL KRITHIKA</DisplayName>
        <AccountId>27</AccountId>
        <AccountType/>
      </UserInfo>
      <UserInfo>
        <DisplayName>WANG JIAYU</DisplayName>
        <AccountId>37</AccountId>
        <AccountType/>
      </UserInfo>
      <UserInfo>
        <DisplayName>YANG ZI YAN</DisplayName>
        <AccountId>41</AccountId>
        <AccountType/>
      </UserInfo>
      <UserInfo>
        <DisplayName>CHIA JIN EN, MARK</DisplayName>
        <AccountId>42</AccountId>
        <AccountType/>
      </UserInfo>
    </SharedWithUsers>
    <lcf76f155ced4ddcb4097134ff3c332f xmlns="095d5197-c945-468d-b01d-091265360e15">
      <Terms xmlns="http://schemas.microsoft.com/office/infopath/2007/PartnerControls"/>
    </lcf76f155ced4ddcb4097134ff3c332f>
    <TaxCatchAll xmlns="2871d8ce-d9b7-457e-b813-bbaeec9f485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49C805-3D37-4EAF-BB32-4791BFD5F073}">
  <ds:schemaRefs/>
</ds:datastoreItem>
</file>

<file path=customXml/itemProps2.xml><?xml version="1.0" encoding="utf-8"?>
<ds:datastoreItem xmlns:ds="http://schemas.openxmlformats.org/officeDocument/2006/customXml" ds:itemID="{A0EAC57F-E75A-40B7-9928-BBB79DAD466D}">
  <ds:schemaRefs/>
</ds:datastoreItem>
</file>

<file path=customXml/itemProps3.xml><?xml version="1.0" encoding="utf-8"?>
<ds:datastoreItem xmlns:ds="http://schemas.openxmlformats.org/officeDocument/2006/customXml" ds:itemID="{F94F7B64-19C4-4677-9039-C1943B4DBF2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4999</TotalTime>
  <Words>229</Words>
  <Application>Microsoft Macintosh PowerPoint</Application>
  <PresentationFormat>On-screen Show (4:3)</PresentationFormat>
  <Paragraphs>55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NewComputerModern10</vt:lpstr>
      <vt:lpstr>NEWCOMPUTERMODERN10-BOOK</vt:lpstr>
      <vt:lpstr>Segoe UI Light</vt:lpstr>
      <vt:lpstr>Segoe UI Semibold</vt:lpstr>
      <vt:lpstr>Segoe UI Semilight</vt:lpstr>
      <vt:lpstr>ep_present</vt:lpstr>
      <vt:lpstr> Magnetic Moment in Magnetic Field</vt:lpstr>
      <vt:lpstr>Introduction</vt:lpstr>
      <vt:lpstr>Helmholtz Configuration</vt:lpstr>
      <vt:lpstr>Experimental Setup</vt:lpstr>
      <vt:lpstr>Experimental Setup</vt:lpstr>
      <vt:lpstr>Experiment</vt:lpstr>
      <vt:lpstr>Raw Data</vt:lpstr>
      <vt:lpstr>Field Dependence</vt:lpstr>
      <vt:lpstr> Moment Scaling</vt:lpstr>
      <vt:lpstr>Angular Dependence</vt:lpstr>
      <vt:lpstr> Diameter Dependence</vt:lpstr>
      <vt:lpstr>Star Loop Analysis</vt:lpstr>
      <vt:lpstr>Star Loop Analysis</vt:lpstr>
      <vt:lpstr>Discussion</vt:lpstr>
      <vt:lpstr>PowerPoint Presentation</vt:lpstr>
      <vt:lpstr>Sources of Error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Seow</dc:creator>
  <cp:lastModifiedBy>Bhargava Parth</cp:lastModifiedBy>
  <cp:revision>61</cp:revision>
  <cp:lastPrinted>2025-09-16T15:46:52Z</cp:lastPrinted>
  <dcterms:created xsi:type="dcterms:W3CDTF">2018-11-08T07:36:00Z</dcterms:created>
  <dcterms:modified xsi:type="dcterms:W3CDTF">2025-11-11T15:57:03Z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0x0101003D8919DF6EBF274CA3C75C835CC22E93</vt:lpwstr>
  </property>
  <property fmtid="{D5CDD505-2E9C-101B-9397-08002B2CF9AE}" pid="3" name="MediaServiceImageTags">
    <vt:lpwstr/>
  </property>
  <property fmtid="{D5CDD505-2E9C-101B-9397-08002B2CF9AE}" pid="4" name="ICV">
    <vt:lpwstr>912D1E58169C4849A1039B7CE83FE7E1_12</vt:lpwstr>
  </property>
  <property fmtid="{D5CDD505-2E9C-101B-9397-08002B2CF9AE}" pid="5" name="KSOProductBuildVer">
    <vt:lpwstr>1033-12.2.0.18586</vt:lpwstr>
  </property>
</Properties>
</file>